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 name="Overseas Empire" id="{963241AD-296E-4117-9E34-5BFF3D4AE4A6}">
          <p14:sldIdLst>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08EEC-C37B-4196-AC23-8445C7F3FABC}" v="3" dt="2024-10-25T19:23:48.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6238" autoAdjust="0"/>
  </p:normalViewPr>
  <p:slideViewPr>
    <p:cSldViewPr snapToGrid="0">
      <p:cViewPr varScale="1">
        <p:scale>
          <a:sx n="61" d="100"/>
          <a:sy n="61" d="100"/>
        </p:scale>
        <p:origin x="29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10/25/2024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4</a:t>
            </a:fld>
            <a:endParaRPr lang="en-US"/>
          </a:p>
        </p:txBody>
      </p:sp>
    </p:spTree>
    <p:extLst>
      <p:ext uri="{BB962C8B-B14F-4D97-AF65-F5344CB8AC3E}">
        <p14:creationId xmlns:p14="http://schemas.microsoft.com/office/powerpoint/2010/main" val="333325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449288"/>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98634"/>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that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3"/>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if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distributed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69B77-98FB-4A5B-EEE3-B3ACE479EC5C}"/>
              </a:ext>
            </a:extLst>
          </p:cNvPr>
          <p:cNvSpPr txBox="1"/>
          <p:nvPr/>
        </p:nvSpPr>
        <p:spPr>
          <a:xfrm>
            <a:off x="0" y="175364"/>
            <a:ext cx="8686799" cy="830997"/>
          </a:xfrm>
          <a:prstGeom prst="rect">
            <a:avLst/>
          </a:prstGeom>
          <a:noFill/>
        </p:spPr>
        <p:txBody>
          <a:bodyPr wrap="square" rtlCol="0">
            <a:spAutoFit/>
          </a:bodyPr>
          <a:lstStyle/>
          <a:p>
            <a:pPr algn="ctr"/>
            <a:r>
              <a:rPr lang="en-US" sz="4800" dirty="0"/>
              <a:t>Birth of an Overseas Empire</a:t>
            </a:r>
          </a:p>
        </p:txBody>
      </p:sp>
      <p:sp>
        <p:nvSpPr>
          <p:cNvPr id="5" name="TextBox 4">
            <a:extLst>
              <a:ext uri="{FF2B5EF4-FFF2-40B4-BE49-F238E27FC236}">
                <a16:creationId xmlns:a16="http://schemas.microsoft.com/office/drawing/2014/main" id="{66DA8A99-B245-F165-4AEB-99A1EB16E9C6}"/>
              </a:ext>
            </a:extLst>
          </p:cNvPr>
          <p:cNvSpPr txBox="1"/>
          <p:nvPr/>
        </p:nvSpPr>
        <p:spPr>
          <a:xfrm>
            <a:off x="0" y="965199"/>
            <a:ext cx="8686800" cy="8956298"/>
          </a:xfrm>
          <a:prstGeom prst="rect">
            <a:avLst/>
          </a:prstGeom>
          <a:noFill/>
        </p:spPr>
        <p:txBody>
          <a:bodyPr wrap="square" rtlCol="0">
            <a:spAutoFit/>
          </a:bodyPr>
          <a:lstStyle/>
          <a:p>
            <a:pPr marL="285750" indent="-285750">
              <a:buFont typeface="Arial" panose="020B0604020202020204" pitchFamily="34" charset="0"/>
              <a:buChar char="•"/>
            </a:pPr>
            <a:r>
              <a:rPr lang="en-US" dirty="0"/>
              <a:t>Expansion of the Navy</a:t>
            </a:r>
          </a:p>
          <a:p>
            <a:pPr marL="742950" lvl="1" indent="-285750">
              <a:buFont typeface="Arial" panose="020B0604020202020204" pitchFamily="34" charset="0"/>
              <a:buChar char="•"/>
            </a:pPr>
            <a:r>
              <a:rPr lang="en-US" dirty="0"/>
              <a:t>After all the native American wars were close to wrapping up, there was a transition to expanding overseas forces</a:t>
            </a:r>
          </a:p>
          <a:p>
            <a:pPr marL="742950" lvl="1" indent="-285750">
              <a:buFont typeface="Arial" panose="020B0604020202020204" pitchFamily="34" charset="0"/>
              <a:buChar char="•"/>
            </a:pPr>
            <a:r>
              <a:rPr lang="en-US" dirty="0"/>
              <a:t>A large amount of people were advocating for the US to become an overseas empire with colonies and natural resources to become a global economy</a:t>
            </a:r>
          </a:p>
          <a:p>
            <a:pPr marL="1200150" lvl="2" indent="-285750">
              <a:buFont typeface="Arial" panose="020B0604020202020204" pitchFamily="34" charset="0"/>
              <a:buChar char="•"/>
            </a:pPr>
            <a:r>
              <a:rPr lang="en-US" dirty="0"/>
              <a:t>To start, there was a need for naval stations and overseas bases for the navy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Alfred Thayer Mahan</a:t>
            </a:r>
          </a:p>
          <a:p>
            <a:pPr marL="742950" lvl="1" indent="-285750">
              <a:buFont typeface="Arial" panose="020B0604020202020204" pitchFamily="34" charset="0"/>
              <a:buChar char="•"/>
            </a:pPr>
            <a:r>
              <a:rPr lang="en-US" dirty="0"/>
              <a:t>Naval officer and did lectures at the US naval war college</a:t>
            </a:r>
          </a:p>
          <a:p>
            <a:pPr marL="742950" lvl="1" indent="-285750">
              <a:buFont typeface="Arial" panose="020B0604020202020204" pitchFamily="34" charset="0"/>
              <a:buChar char="•"/>
            </a:pPr>
            <a:r>
              <a:rPr lang="en-US" dirty="0"/>
              <a:t>Published a book about naval power during the 1600-1700s to make conclusions about naval power today</a:t>
            </a:r>
          </a:p>
          <a:p>
            <a:pPr marL="1200150" lvl="2" indent="-285750">
              <a:buFont typeface="Arial" panose="020B0604020202020204" pitchFamily="34" charset="0"/>
              <a:buChar char="•"/>
            </a:pPr>
            <a:r>
              <a:rPr lang="en-US" dirty="0"/>
              <a:t>The book became extremely famous, and many influential people read it</a:t>
            </a:r>
          </a:p>
          <a:p>
            <a:pPr marL="1200150" lvl="2" indent="-285750">
              <a:buFont typeface="Arial" panose="020B0604020202020204" pitchFamily="34" charset="0"/>
              <a:buChar char="•"/>
            </a:pPr>
            <a:r>
              <a:rPr lang="en-US" dirty="0"/>
              <a:t>The main thesis of the book was that naval power is the basis for commercial success and becoming a world power</a:t>
            </a:r>
          </a:p>
          <a:p>
            <a:pPr marL="1657350" lvl="3" indent="-285750">
              <a:buFont typeface="Arial" panose="020B0604020202020204" pitchFamily="34" charset="0"/>
              <a:buChar char="•"/>
            </a:pPr>
            <a:r>
              <a:rPr lang="en-US" dirty="0"/>
              <a:t>Whoever has the best fleet will be able to rule the world by defeating another’s navy in a decisive battle</a:t>
            </a:r>
          </a:p>
          <a:p>
            <a:pPr marL="1657350" lvl="3" indent="-285750">
              <a:buFont typeface="Arial" panose="020B0604020202020204" pitchFamily="34" charset="0"/>
              <a:buChar char="•"/>
            </a:pPr>
            <a:r>
              <a:rPr lang="en-US" dirty="0"/>
              <a:t>Offense is the best defense</a:t>
            </a:r>
          </a:p>
          <a:p>
            <a:pPr marL="2114550" lvl="4" indent="-285750">
              <a:buFont typeface="Arial" panose="020B0604020202020204" pitchFamily="34" charset="0"/>
              <a:buChar char="•"/>
            </a:pPr>
            <a:r>
              <a:rPr lang="en-US" dirty="0"/>
              <a:t>Passive defense is having an army and good coastal defense</a:t>
            </a:r>
          </a:p>
          <a:p>
            <a:pPr marL="2114550" lvl="4" indent="-285750">
              <a:buFont typeface="Arial" panose="020B0604020202020204" pitchFamily="34" charset="0"/>
              <a:buChar char="•"/>
            </a:pPr>
            <a:r>
              <a:rPr lang="en-US" dirty="0"/>
              <a:t>Active defense is being able to destroy enemy nation’s fleets at seas.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022ACDA-4E65-5785-7BA0-6D560D654464}"/>
              </a:ext>
            </a:extLst>
          </p:cNvPr>
          <p:cNvPicPr>
            <a:picLocks noChangeAspect="1"/>
          </p:cNvPicPr>
          <p:nvPr/>
        </p:nvPicPr>
        <p:blipFill>
          <a:blip r:embed="rId2"/>
          <a:stretch>
            <a:fillRect/>
          </a:stretch>
        </p:blipFill>
        <p:spPr>
          <a:xfrm>
            <a:off x="739364" y="2929466"/>
            <a:ext cx="4338943" cy="3054110"/>
          </a:xfrm>
          <a:prstGeom prst="rect">
            <a:avLst/>
          </a:prstGeom>
        </p:spPr>
      </p:pic>
      <p:pic>
        <p:nvPicPr>
          <p:cNvPr id="9" name="Picture 8">
            <a:extLst>
              <a:ext uri="{FF2B5EF4-FFF2-40B4-BE49-F238E27FC236}">
                <a16:creationId xmlns:a16="http://schemas.microsoft.com/office/drawing/2014/main" id="{1A23A900-D72A-1D02-21F7-E867C0C749B1}"/>
              </a:ext>
            </a:extLst>
          </p:cNvPr>
          <p:cNvPicPr>
            <a:picLocks noChangeAspect="1"/>
          </p:cNvPicPr>
          <p:nvPr/>
        </p:nvPicPr>
        <p:blipFill>
          <a:blip r:embed="rId3"/>
          <a:stretch>
            <a:fillRect/>
          </a:stretch>
        </p:blipFill>
        <p:spPr>
          <a:xfrm>
            <a:off x="5597324" y="2827866"/>
            <a:ext cx="2185707" cy="3169999"/>
          </a:xfrm>
          <a:prstGeom prst="rect">
            <a:avLst/>
          </a:prstGeom>
        </p:spPr>
      </p:pic>
      <p:pic>
        <p:nvPicPr>
          <p:cNvPr id="11" name="Picture 10">
            <a:extLst>
              <a:ext uri="{FF2B5EF4-FFF2-40B4-BE49-F238E27FC236}">
                <a16:creationId xmlns:a16="http://schemas.microsoft.com/office/drawing/2014/main" id="{F99240F0-8415-7858-A226-506286C29553}"/>
              </a:ext>
            </a:extLst>
          </p:cNvPr>
          <p:cNvPicPr>
            <a:picLocks noChangeAspect="1"/>
          </p:cNvPicPr>
          <p:nvPr/>
        </p:nvPicPr>
        <p:blipFill>
          <a:blip r:embed="rId4"/>
          <a:stretch>
            <a:fillRect/>
          </a:stretch>
        </p:blipFill>
        <p:spPr>
          <a:xfrm>
            <a:off x="6111660" y="9198741"/>
            <a:ext cx="2190521" cy="2993259"/>
          </a:xfrm>
          <a:prstGeom prst="rect">
            <a:avLst/>
          </a:prstGeom>
        </p:spPr>
      </p:pic>
      <p:pic>
        <p:nvPicPr>
          <p:cNvPr id="13" name="Picture 12">
            <a:extLst>
              <a:ext uri="{FF2B5EF4-FFF2-40B4-BE49-F238E27FC236}">
                <a16:creationId xmlns:a16="http://schemas.microsoft.com/office/drawing/2014/main" id="{2A3E824B-130E-EFA2-0430-4E900B5388D4}"/>
              </a:ext>
            </a:extLst>
          </p:cNvPr>
          <p:cNvPicPr>
            <a:picLocks noChangeAspect="1"/>
          </p:cNvPicPr>
          <p:nvPr/>
        </p:nvPicPr>
        <p:blipFill>
          <a:blip r:embed="rId5"/>
          <a:stretch>
            <a:fillRect/>
          </a:stretch>
        </p:blipFill>
        <p:spPr>
          <a:xfrm>
            <a:off x="1442548" y="9540819"/>
            <a:ext cx="3823719" cy="2651181"/>
          </a:xfrm>
          <a:prstGeom prst="rect">
            <a:avLst/>
          </a:prstGeom>
        </p:spPr>
      </p:pic>
    </p:spTree>
    <p:extLst>
      <p:ext uri="{BB962C8B-B14F-4D97-AF65-F5344CB8AC3E}">
        <p14:creationId xmlns:p14="http://schemas.microsoft.com/office/powerpoint/2010/main" val="1718464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0227-F2E6-B981-5F8F-B92CE07198DD}"/>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Benjamin F. Tracy</a:t>
            </a:r>
          </a:p>
          <a:p>
            <a:pPr marL="742950" lvl="1" indent="-285750">
              <a:buFont typeface="Arial" panose="020B0604020202020204" pitchFamily="34" charset="0"/>
              <a:buChar char="•"/>
            </a:pPr>
            <a:r>
              <a:rPr lang="en-US" dirty="0"/>
              <a:t>Secretary of the navy during the 1890s</a:t>
            </a:r>
          </a:p>
          <a:p>
            <a:pPr marL="742950" lvl="1" indent="-285750">
              <a:buFont typeface="Arial" panose="020B0604020202020204" pitchFamily="34" charset="0"/>
              <a:buChar char="•"/>
            </a:pPr>
            <a:r>
              <a:rPr lang="en-US" dirty="0"/>
              <a:t>Read Mahan’s book and his takeaway was that the USA should build a large fleet</a:t>
            </a:r>
          </a:p>
          <a:p>
            <a:pPr marL="1200150" lvl="2" indent="-285750">
              <a:buFont typeface="Arial" panose="020B0604020202020204" pitchFamily="34" charset="0"/>
              <a:buChar char="•"/>
            </a:pPr>
            <a:r>
              <a:rPr lang="en-US" dirty="0"/>
              <a:t>Wanted to build modern battleships—8 for the Pacific and 12 for the Atlantic. They were all going to be designed to be the top of their class</a:t>
            </a:r>
          </a:p>
          <a:p>
            <a:pPr marL="1200150" lvl="2" indent="-285750">
              <a:buFont typeface="Arial" panose="020B0604020202020204" pitchFamily="34" charset="0"/>
              <a:buChar char="•"/>
            </a:pPr>
            <a:r>
              <a:rPr lang="en-US" dirty="0"/>
              <a:t>Initially, congress authorized 3 battleships, all with limited range. This was due to the anti-imperialists</a:t>
            </a:r>
          </a:p>
          <a:p>
            <a:pPr marL="1657350" lvl="3" indent="-285750">
              <a:buFont typeface="Arial" panose="020B0604020202020204" pitchFamily="34" charset="0"/>
              <a:buChar char="•"/>
            </a:pPr>
            <a:r>
              <a:rPr lang="en-US" dirty="0"/>
              <a:t>Later, 6 new battleships were made with an unlimited range</a:t>
            </a:r>
          </a:p>
          <a:p>
            <a:pPr marL="742950" lvl="1" indent="-285750">
              <a:buFont typeface="Arial" panose="020B0604020202020204" pitchFamily="34" charset="0"/>
              <a:buChar char="•"/>
            </a:pPr>
            <a:r>
              <a:rPr lang="en-US" dirty="0"/>
              <a:t>The battleships would operate in squads together, which hadn’t happened with large ships in the US navy before</a:t>
            </a:r>
          </a:p>
          <a:p>
            <a:pPr marL="1200150" lvl="2" indent="-285750">
              <a:buFont typeface="Arial" panose="020B0604020202020204" pitchFamily="34" charset="0"/>
              <a:buChar char="•"/>
            </a:pPr>
            <a:r>
              <a:rPr lang="en-US" dirty="0"/>
              <a:t>The ships ran on coal for fuel and required frequent stops for refuel, which increased the need for colonies</a:t>
            </a:r>
          </a:p>
        </p:txBody>
      </p:sp>
      <p:pic>
        <p:nvPicPr>
          <p:cNvPr id="4" name="Picture 3">
            <a:extLst>
              <a:ext uri="{FF2B5EF4-FFF2-40B4-BE49-F238E27FC236}">
                <a16:creationId xmlns:a16="http://schemas.microsoft.com/office/drawing/2014/main" id="{093EBBE7-741E-D5D0-0D94-7C51E0485528}"/>
              </a:ext>
            </a:extLst>
          </p:cNvPr>
          <p:cNvPicPr>
            <a:picLocks noChangeAspect="1"/>
          </p:cNvPicPr>
          <p:nvPr/>
        </p:nvPicPr>
        <p:blipFill>
          <a:blip r:embed="rId2"/>
          <a:stretch>
            <a:fillRect/>
          </a:stretch>
        </p:blipFill>
        <p:spPr>
          <a:xfrm>
            <a:off x="861526" y="3671549"/>
            <a:ext cx="6963747" cy="4848902"/>
          </a:xfrm>
          <a:prstGeom prst="rect">
            <a:avLst/>
          </a:prstGeom>
        </p:spPr>
      </p:pic>
      <p:sp>
        <p:nvSpPr>
          <p:cNvPr id="5" name="TextBox 4">
            <a:extLst>
              <a:ext uri="{FF2B5EF4-FFF2-40B4-BE49-F238E27FC236}">
                <a16:creationId xmlns:a16="http://schemas.microsoft.com/office/drawing/2014/main" id="{4D1A9EA6-314C-F2F5-64AE-04FFC1C37455}"/>
              </a:ext>
            </a:extLst>
          </p:cNvPr>
          <p:cNvSpPr txBox="1"/>
          <p:nvPr/>
        </p:nvSpPr>
        <p:spPr>
          <a:xfrm>
            <a:off x="0" y="868680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During this time, the army was still doing nothing</a:t>
            </a:r>
          </a:p>
          <a:p>
            <a:pPr marL="742950" lvl="1" indent="-285750">
              <a:buFont typeface="Arial" panose="020B0604020202020204" pitchFamily="34" charset="0"/>
              <a:buChar char="•"/>
            </a:pPr>
            <a:r>
              <a:rPr lang="en-US" dirty="0"/>
              <a:t>It was so small; Germany didn’t even count it as an army</a:t>
            </a:r>
          </a:p>
          <a:p>
            <a:pPr marL="742950" lvl="1" indent="-285750">
              <a:buFont typeface="Arial" panose="020B0604020202020204" pitchFamily="34" charset="0"/>
              <a:buChar char="•"/>
            </a:pPr>
            <a:r>
              <a:rPr lang="en-US" dirty="0"/>
              <a:t>It will also be an embarrassment during the Spanish-American war</a:t>
            </a:r>
          </a:p>
          <a:p>
            <a:pPr marL="285750" indent="-285750">
              <a:buFont typeface="Arial" panose="020B0604020202020204" pitchFamily="34" charset="0"/>
              <a:buChar char="•"/>
            </a:pPr>
            <a:r>
              <a:rPr lang="en-US" dirty="0"/>
              <a:t>Spanish-American war context</a:t>
            </a:r>
          </a:p>
          <a:p>
            <a:pPr marL="742950" lvl="1" indent="-285750">
              <a:buFont typeface="Arial" panose="020B0604020202020204" pitchFamily="34" charset="0"/>
              <a:buChar char="•"/>
            </a:pPr>
            <a:r>
              <a:rPr lang="en-US" dirty="0"/>
              <a:t>Rebels have been fighting the Spanish government since the 1860s</a:t>
            </a:r>
          </a:p>
          <a:p>
            <a:pPr marL="1200150" lvl="2" indent="-285750">
              <a:buFont typeface="Arial" panose="020B0604020202020204" pitchFamily="34" charset="0"/>
              <a:buChar char="•"/>
            </a:pPr>
            <a:r>
              <a:rPr lang="en-US" dirty="0"/>
              <a:t>Spain has been trying a thorough campaign to stop the rebels</a:t>
            </a:r>
          </a:p>
          <a:p>
            <a:pPr marL="1657350" lvl="3" indent="-285750">
              <a:buFont typeface="Arial" panose="020B0604020202020204" pitchFamily="34" charset="0"/>
              <a:buChar char="•"/>
            </a:pPr>
            <a:r>
              <a:rPr lang="en-US" dirty="0"/>
              <a:t>Round up the rural population and put them in concentration camps, then go into the countryside and burn everything to the ground</a:t>
            </a:r>
          </a:p>
          <a:p>
            <a:pPr marL="2114550" lvl="4" indent="-285750">
              <a:buFont typeface="Arial" panose="020B0604020202020204" pitchFamily="34" charset="0"/>
              <a:buChar char="•"/>
            </a:pPr>
            <a:r>
              <a:rPr lang="en-US" dirty="0"/>
              <a:t>This was a common strategy for fighting guerrillas at the time</a:t>
            </a:r>
          </a:p>
          <a:p>
            <a:pPr marL="2571750" lvl="5" indent="-285750">
              <a:buFont typeface="Arial" panose="020B0604020202020204" pitchFamily="34" charset="0"/>
              <a:buChar char="•"/>
            </a:pPr>
            <a:r>
              <a:rPr lang="en-US" dirty="0"/>
              <a:t>The Union did it in Arkansas</a:t>
            </a:r>
          </a:p>
          <a:p>
            <a:pPr marL="1657350" lvl="3" indent="-285750">
              <a:buFont typeface="Arial" panose="020B0604020202020204" pitchFamily="34" charset="0"/>
              <a:buChar char="•"/>
            </a:pPr>
            <a:r>
              <a:rPr lang="en-US" dirty="0"/>
              <a:t>These actions have made their way to the American people, who sympathized with the rebels</a:t>
            </a:r>
          </a:p>
        </p:txBody>
      </p:sp>
    </p:spTree>
    <p:extLst>
      <p:ext uri="{BB962C8B-B14F-4D97-AF65-F5344CB8AC3E}">
        <p14:creationId xmlns:p14="http://schemas.microsoft.com/office/powerpoint/2010/main" val="33311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D43B-C5B1-E462-4CAB-218C66F3A4D0}"/>
              </a:ext>
            </a:extLst>
          </p:cNvPr>
          <p:cNvPicPr>
            <a:picLocks noChangeAspect="1"/>
          </p:cNvPicPr>
          <p:nvPr/>
        </p:nvPicPr>
        <p:blipFill>
          <a:blip r:embed="rId2"/>
          <a:stretch>
            <a:fillRect/>
          </a:stretch>
        </p:blipFill>
        <p:spPr>
          <a:xfrm>
            <a:off x="1737445" y="0"/>
            <a:ext cx="4839375" cy="2991267"/>
          </a:xfrm>
          <a:prstGeom prst="rect">
            <a:avLst/>
          </a:prstGeom>
        </p:spPr>
      </p:pic>
      <p:sp>
        <p:nvSpPr>
          <p:cNvPr id="4" name="TextBox 3">
            <a:extLst>
              <a:ext uri="{FF2B5EF4-FFF2-40B4-BE49-F238E27FC236}">
                <a16:creationId xmlns:a16="http://schemas.microsoft.com/office/drawing/2014/main" id="{7F2C5820-9D58-739E-5EBA-5EBE8553B966}"/>
              </a:ext>
            </a:extLst>
          </p:cNvPr>
          <p:cNvSpPr txBox="1"/>
          <p:nvPr/>
        </p:nvSpPr>
        <p:spPr>
          <a:xfrm>
            <a:off x="0" y="320040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USA Getting involved</a:t>
            </a:r>
          </a:p>
          <a:p>
            <a:pPr marL="742950" lvl="1" indent="-285750">
              <a:buFont typeface="Arial" panose="020B0604020202020204" pitchFamily="34" charset="0"/>
              <a:buChar char="•"/>
            </a:pPr>
            <a:r>
              <a:rPr lang="en-US" dirty="0"/>
              <a:t>The rebels in Cuba transfer a letter from Spain saying that they will never give up Cuba</a:t>
            </a:r>
          </a:p>
          <a:p>
            <a:pPr marL="742950" lvl="1" indent="-285750">
              <a:buFont typeface="Arial" panose="020B0604020202020204" pitchFamily="34" charset="0"/>
              <a:buChar char="•"/>
            </a:pPr>
            <a:r>
              <a:rPr lang="en-US" dirty="0"/>
              <a:t>Spain sent a letter to the US insulting Mckinley’s manhood and saying Spain will not change its stance on Cuba</a:t>
            </a:r>
          </a:p>
          <a:p>
            <a:pPr marL="742950" lvl="1" indent="-285750">
              <a:buFont typeface="Arial" panose="020B0604020202020204" pitchFamily="34" charset="0"/>
              <a:buChar char="•"/>
            </a:pPr>
            <a:r>
              <a:rPr lang="en-US" dirty="0"/>
              <a:t>Feb 1898: USS Maine sinks in Havana harbor</a:t>
            </a:r>
          </a:p>
          <a:p>
            <a:pPr marL="1200150" lvl="2" indent="-285750">
              <a:buFont typeface="Arial" panose="020B0604020202020204" pitchFamily="34" charset="0"/>
              <a:buChar char="•"/>
            </a:pPr>
            <a:r>
              <a:rPr lang="en-US" dirty="0"/>
              <a:t>The ship was there to make the US presence known</a:t>
            </a:r>
          </a:p>
          <a:p>
            <a:pPr marL="1200150" lvl="2" indent="-285750">
              <a:buFont typeface="Arial" panose="020B0604020202020204" pitchFamily="34" charset="0"/>
              <a:buChar char="•"/>
            </a:pPr>
            <a:r>
              <a:rPr lang="en-US" dirty="0"/>
              <a:t>At the time, the US government used this as justification for war, as they thought Spain sunk the ship</a:t>
            </a:r>
          </a:p>
          <a:p>
            <a:pPr marL="1657350" lvl="3" indent="-285750">
              <a:buFont typeface="Arial" panose="020B0604020202020204" pitchFamily="34" charset="0"/>
              <a:buChar char="•"/>
            </a:pPr>
            <a:r>
              <a:rPr lang="en-US" dirty="0"/>
              <a:t>Later, a diving expedition, it was revealed that the cause of the sinking was due to an explosion in the fuel compartment</a:t>
            </a:r>
          </a:p>
          <a:p>
            <a:pPr marL="1200150" lvl="2" indent="-285750">
              <a:buFont typeface="Arial" panose="020B0604020202020204" pitchFamily="34" charset="0"/>
              <a:buChar char="•"/>
            </a:pPr>
            <a:r>
              <a:rPr lang="en-US" dirty="0"/>
              <a:t>McKinley sends an ultimatum to Spain demanding Cuban Independence</a:t>
            </a:r>
          </a:p>
          <a:p>
            <a:pPr marL="1657350" lvl="3" indent="-285750">
              <a:buFont typeface="Arial" panose="020B0604020202020204" pitchFamily="34" charset="0"/>
              <a:buChar char="•"/>
            </a:pPr>
            <a:r>
              <a:rPr lang="en-US" dirty="0"/>
              <a:t>Congress passes an act allowing for force against Span for Cuban independence</a:t>
            </a:r>
          </a:p>
          <a:p>
            <a:pPr marL="2114550" lvl="4" indent="-285750">
              <a:buFont typeface="Arial" panose="020B0604020202020204" pitchFamily="34" charset="0"/>
              <a:buChar char="•"/>
            </a:pPr>
            <a:r>
              <a:rPr lang="en-US" dirty="0"/>
              <a:t>This was passed with the Teller amendment, saying that the goal of the war was not for imperial expansion</a:t>
            </a:r>
          </a:p>
        </p:txBody>
      </p:sp>
      <p:pic>
        <p:nvPicPr>
          <p:cNvPr id="6" name="Picture 5">
            <a:extLst>
              <a:ext uri="{FF2B5EF4-FFF2-40B4-BE49-F238E27FC236}">
                <a16:creationId xmlns:a16="http://schemas.microsoft.com/office/drawing/2014/main" id="{F695700E-AD16-8CD0-8E07-550E3EF81CFA}"/>
              </a:ext>
            </a:extLst>
          </p:cNvPr>
          <p:cNvPicPr>
            <a:picLocks noChangeAspect="1"/>
          </p:cNvPicPr>
          <p:nvPr/>
        </p:nvPicPr>
        <p:blipFill>
          <a:blip r:embed="rId3"/>
          <a:stretch>
            <a:fillRect/>
          </a:stretch>
        </p:blipFill>
        <p:spPr>
          <a:xfrm>
            <a:off x="5411016" y="7772400"/>
            <a:ext cx="3057596" cy="4294000"/>
          </a:xfrm>
          <a:prstGeom prst="rect">
            <a:avLst/>
          </a:prstGeom>
        </p:spPr>
      </p:pic>
      <p:sp>
        <p:nvSpPr>
          <p:cNvPr id="7" name="TextBox 6">
            <a:extLst>
              <a:ext uri="{FF2B5EF4-FFF2-40B4-BE49-F238E27FC236}">
                <a16:creationId xmlns:a16="http://schemas.microsoft.com/office/drawing/2014/main" id="{CDC762C9-4AE2-1D73-94E8-DE8C66F25EEC}"/>
              </a:ext>
            </a:extLst>
          </p:cNvPr>
          <p:cNvSpPr txBox="1"/>
          <p:nvPr/>
        </p:nvSpPr>
        <p:spPr>
          <a:xfrm>
            <a:off x="0" y="7620000"/>
            <a:ext cx="5435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Mckinley’s Strategy</a:t>
            </a:r>
          </a:p>
          <a:p>
            <a:pPr marL="742950" lvl="1" indent="-285750">
              <a:buFont typeface="Arial" panose="020B0604020202020204" pitchFamily="34" charset="0"/>
              <a:buChar char="•"/>
            </a:pPr>
            <a:r>
              <a:rPr lang="en-US" dirty="0"/>
              <a:t>Limited war—the goal for the war was not very large, so a large war was not necessary</a:t>
            </a:r>
          </a:p>
          <a:p>
            <a:pPr marL="1200150" lvl="2" indent="-285750">
              <a:buFont typeface="Arial" panose="020B0604020202020204" pitchFamily="34" charset="0"/>
              <a:buChar char="•"/>
            </a:pPr>
            <a:r>
              <a:rPr lang="en-US" dirty="0"/>
              <a:t>No invasion of Spain needed</a:t>
            </a:r>
          </a:p>
          <a:p>
            <a:pPr marL="1200150" lvl="2" indent="-285750">
              <a:buFont typeface="Arial" panose="020B0604020202020204" pitchFamily="34" charset="0"/>
              <a:buChar char="•"/>
            </a:pPr>
            <a:r>
              <a:rPr lang="en-US" dirty="0"/>
              <a:t>By attacking the periphery of the Spanish Empire, lots of small victories would cause the Spanish to capitulate</a:t>
            </a:r>
          </a:p>
          <a:p>
            <a:pPr marL="1657350" lvl="3" indent="-285750">
              <a:buFont typeface="Arial" panose="020B0604020202020204" pitchFamily="34" charset="0"/>
              <a:buChar char="•"/>
            </a:pPr>
            <a:r>
              <a:rPr lang="en-US" dirty="0"/>
              <a:t>This meant most of the conflict would be a naval war, which suited what the United States had been preparing for</a:t>
            </a:r>
          </a:p>
        </p:txBody>
      </p:sp>
    </p:spTree>
    <p:extLst>
      <p:ext uri="{BB962C8B-B14F-4D97-AF65-F5344CB8AC3E}">
        <p14:creationId xmlns:p14="http://schemas.microsoft.com/office/powerpoint/2010/main" val="429345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7E4E5-88EA-693B-85C6-F2819444F634}"/>
              </a:ext>
            </a:extLst>
          </p:cNvPr>
          <p:cNvSpPr txBox="1"/>
          <p:nvPr/>
        </p:nvSpPr>
        <p:spPr>
          <a:xfrm>
            <a:off x="0" y="0"/>
            <a:ext cx="5537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Teddy Roosevelt’s Plan </a:t>
            </a:r>
          </a:p>
          <a:p>
            <a:pPr marL="742950" lvl="1" indent="-285750">
              <a:buFont typeface="Arial" panose="020B0604020202020204" pitchFamily="34" charset="0"/>
              <a:buChar char="•"/>
            </a:pPr>
            <a:r>
              <a:rPr lang="en-US" dirty="0"/>
              <a:t>First, Roosevelt tells the naval squad near to Manila to be ready to strike at a moment’s notice</a:t>
            </a:r>
          </a:p>
          <a:p>
            <a:pPr marL="742950" lvl="1" indent="-285750">
              <a:buFont typeface="Arial" panose="020B0604020202020204" pitchFamily="34" charset="0"/>
              <a:buChar char="•"/>
            </a:pPr>
            <a:r>
              <a:rPr lang="en-US" dirty="0"/>
              <a:t>Conduct a blockade of Cuba</a:t>
            </a:r>
          </a:p>
          <a:p>
            <a:pPr marL="742950" lvl="1" indent="-285750">
              <a:buFont typeface="Arial" panose="020B0604020202020204" pitchFamily="34" charset="0"/>
              <a:buChar char="•"/>
            </a:pPr>
            <a:r>
              <a:rPr lang="en-US" dirty="0"/>
              <a:t>Intercept ships going from Spain to Cuba</a:t>
            </a:r>
          </a:p>
          <a:p>
            <a:pPr marL="742950" lvl="1" indent="-285750">
              <a:buFont typeface="Arial" panose="020B0604020202020204" pitchFamily="34" charset="0"/>
              <a:buChar char="•"/>
            </a:pPr>
            <a:r>
              <a:rPr lang="en-US" dirty="0"/>
              <a:t>Army will also mobilize in case they are needed</a:t>
            </a:r>
          </a:p>
          <a:p>
            <a:pPr marL="1200150" lvl="2" indent="-285750">
              <a:buFont typeface="Arial" panose="020B0604020202020204" pitchFamily="34" charset="0"/>
              <a:buChar char="•"/>
            </a:pPr>
            <a:r>
              <a:rPr lang="en-US" dirty="0"/>
              <a:t>Calls up 125,000 national guardsmen</a:t>
            </a:r>
          </a:p>
          <a:p>
            <a:pPr marL="1657350" lvl="3" indent="-285750">
              <a:buFont typeface="Arial" panose="020B0604020202020204" pitchFamily="34" charset="0"/>
              <a:buChar char="•"/>
            </a:pPr>
            <a:r>
              <a:rPr lang="en-US" dirty="0"/>
              <a:t>During this time, the national guard had no federal oversight</a:t>
            </a:r>
          </a:p>
          <a:p>
            <a:pPr marL="2114550" lvl="4" indent="-285750">
              <a:buFont typeface="Arial" panose="020B0604020202020204" pitchFamily="34" charset="0"/>
              <a:buChar char="•"/>
            </a:pPr>
            <a:r>
              <a:rPr lang="en-US" dirty="0"/>
              <a:t>They hadn’t gone through basic training nor had any simple equipment</a:t>
            </a:r>
          </a:p>
          <a:p>
            <a:pPr marL="2114550" lvl="4" indent="-285750">
              <a:buFont typeface="Arial" panose="020B0604020202020204" pitchFamily="34" charset="0"/>
              <a:buChar char="•"/>
            </a:pPr>
            <a:r>
              <a:rPr lang="en-US" dirty="0"/>
              <a:t>Government suddenly had to supply an extra 125,000 men with equipment when it only had around 25,000 to supply before</a:t>
            </a:r>
          </a:p>
        </p:txBody>
      </p:sp>
      <p:pic>
        <p:nvPicPr>
          <p:cNvPr id="1026" name="Picture 2" descr="Original Theodore Roosevelt and the Rough Riders Photograph First Edition">
            <a:extLst>
              <a:ext uri="{FF2B5EF4-FFF2-40B4-BE49-F238E27FC236}">
                <a16:creationId xmlns:a16="http://schemas.microsoft.com/office/drawing/2014/main" id="{6C2D107A-7F85-E048-7FED-7BA23C6F0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56" y="0"/>
            <a:ext cx="3176143" cy="4758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16779-8C27-D44B-BA05-6CBE117B6114}"/>
              </a:ext>
            </a:extLst>
          </p:cNvPr>
          <p:cNvSpPr txBox="1"/>
          <p:nvPr/>
        </p:nvSpPr>
        <p:spPr>
          <a:xfrm>
            <a:off x="0" y="4741334"/>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Philippines</a:t>
            </a:r>
          </a:p>
          <a:p>
            <a:pPr marL="742950" lvl="1" indent="-285750">
              <a:buFont typeface="Arial" panose="020B0604020202020204" pitchFamily="34" charset="0"/>
              <a:buChar char="•"/>
            </a:pPr>
            <a:r>
              <a:rPr lang="en-US" dirty="0"/>
              <a:t>George Dewey in charge of the squad in Asia</a:t>
            </a:r>
          </a:p>
          <a:p>
            <a:pPr marL="1200150" lvl="2" indent="-285750">
              <a:buFont typeface="Arial" panose="020B0604020202020204" pitchFamily="34" charset="0"/>
              <a:buChar char="•"/>
            </a:pPr>
            <a:r>
              <a:rPr lang="en-US" dirty="0"/>
              <a:t>He is a highly decorated veteran from the civil war</a:t>
            </a:r>
          </a:p>
          <a:p>
            <a:pPr marL="742950" lvl="1" indent="-285750">
              <a:buFont typeface="Arial" panose="020B0604020202020204" pitchFamily="34" charset="0"/>
              <a:buChar char="•"/>
            </a:pPr>
            <a:r>
              <a:rPr lang="en-US" dirty="0"/>
              <a:t>When Dewey gets the word from Roosevelt, he prepares extensively</a:t>
            </a:r>
          </a:p>
          <a:p>
            <a:pPr marL="1200150" lvl="2" indent="-285750">
              <a:buFont typeface="Arial" panose="020B0604020202020204" pitchFamily="34" charset="0"/>
              <a:buChar char="•"/>
            </a:pPr>
            <a:r>
              <a:rPr lang="en-US" dirty="0"/>
              <a:t>Paints all his ships gray and throws all wooden and glass items overboard to prevent injury</a:t>
            </a:r>
          </a:p>
          <a:p>
            <a:pPr marL="1200150" lvl="2" indent="-285750">
              <a:buFont typeface="Arial" panose="020B0604020202020204" pitchFamily="34" charset="0"/>
              <a:buChar char="•"/>
            </a:pPr>
            <a:r>
              <a:rPr lang="en-US" dirty="0"/>
              <a:t>Takes Guam</a:t>
            </a:r>
          </a:p>
          <a:p>
            <a:pPr marL="742950" lvl="1" indent="-285750">
              <a:buFont typeface="Arial" panose="020B0604020202020204" pitchFamily="34" charset="0"/>
              <a:buChar char="•"/>
            </a:pPr>
            <a:r>
              <a:rPr lang="en-US" dirty="0"/>
              <a:t>Sails to Manila Bay in 1898</a:t>
            </a:r>
          </a:p>
          <a:p>
            <a:pPr marL="1200150" lvl="2" indent="-285750">
              <a:buFont typeface="Arial" panose="020B0604020202020204" pitchFamily="34" charset="0"/>
              <a:buChar char="•"/>
            </a:pPr>
            <a:r>
              <a:rPr lang="en-US" dirty="0"/>
              <a:t>The Spanish fleet in the Philippines is outdated</a:t>
            </a:r>
          </a:p>
          <a:p>
            <a:pPr marL="1657350" lvl="3" indent="-285750">
              <a:buFont typeface="Arial" panose="020B0604020202020204" pitchFamily="34" charset="0"/>
              <a:buChar char="•"/>
            </a:pPr>
            <a:r>
              <a:rPr lang="en-US" dirty="0"/>
              <a:t>The admiral knows that this and moves away from Manila to prevent civilians from being injured</a:t>
            </a:r>
          </a:p>
          <a:p>
            <a:pPr marL="2114550" lvl="4" indent="-285750">
              <a:buFont typeface="Arial" panose="020B0604020202020204" pitchFamily="34" charset="0"/>
              <a:buChar char="•"/>
            </a:pPr>
            <a:r>
              <a:rPr lang="en-US" dirty="0"/>
              <a:t>But also, he moves away from the coastal defense that can protect him</a:t>
            </a:r>
          </a:p>
          <a:p>
            <a:pPr marL="1200150" lvl="2" indent="-285750">
              <a:buFont typeface="Arial" panose="020B0604020202020204" pitchFamily="34" charset="0"/>
              <a:buChar char="•"/>
            </a:pPr>
            <a:r>
              <a:rPr lang="en-US" dirty="0"/>
              <a:t>Within a few hours of contact, the Spanish fleet is obliterated</a:t>
            </a:r>
          </a:p>
        </p:txBody>
      </p:sp>
      <p:pic>
        <p:nvPicPr>
          <p:cNvPr id="6" name="Picture 5">
            <a:extLst>
              <a:ext uri="{FF2B5EF4-FFF2-40B4-BE49-F238E27FC236}">
                <a16:creationId xmlns:a16="http://schemas.microsoft.com/office/drawing/2014/main" id="{F35183C3-2CD4-3C3E-585C-D5B53B0E3FC2}"/>
              </a:ext>
            </a:extLst>
          </p:cNvPr>
          <p:cNvPicPr>
            <a:picLocks noChangeAspect="1"/>
          </p:cNvPicPr>
          <p:nvPr/>
        </p:nvPicPr>
        <p:blipFill>
          <a:blip r:embed="rId3"/>
          <a:stretch>
            <a:fillRect/>
          </a:stretch>
        </p:blipFill>
        <p:spPr>
          <a:xfrm>
            <a:off x="0" y="8656904"/>
            <a:ext cx="3268133" cy="3348827"/>
          </a:xfrm>
          <a:prstGeom prst="rect">
            <a:avLst/>
          </a:prstGeom>
        </p:spPr>
      </p:pic>
      <p:pic>
        <p:nvPicPr>
          <p:cNvPr id="8" name="Picture 7">
            <a:extLst>
              <a:ext uri="{FF2B5EF4-FFF2-40B4-BE49-F238E27FC236}">
                <a16:creationId xmlns:a16="http://schemas.microsoft.com/office/drawing/2014/main" id="{1A4B68A2-5716-B7B9-D5CD-DC02F297A9D3}"/>
              </a:ext>
            </a:extLst>
          </p:cNvPr>
          <p:cNvPicPr>
            <a:picLocks noChangeAspect="1"/>
          </p:cNvPicPr>
          <p:nvPr/>
        </p:nvPicPr>
        <p:blipFill>
          <a:blip r:embed="rId4"/>
          <a:stretch>
            <a:fillRect/>
          </a:stretch>
        </p:blipFill>
        <p:spPr>
          <a:xfrm>
            <a:off x="3319192" y="8619067"/>
            <a:ext cx="2637464" cy="3369733"/>
          </a:xfrm>
          <a:prstGeom prst="rect">
            <a:avLst/>
          </a:prstGeom>
        </p:spPr>
      </p:pic>
      <p:pic>
        <p:nvPicPr>
          <p:cNvPr id="10" name="Picture 9">
            <a:extLst>
              <a:ext uri="{FF2B5EF4-FFF2-40B4-BE49-F238E27FC236}">
                <a16:creationId xmlns:a16="http://schemas.microsoft.com/office/drawing/2014/main" id="{44CA9647-C0C7-BEBF-1053-A2E32868EB7A}"/>
              </a:ext>
            </a:extLst>
          </p:cNvPr>
          <p:cNvPicPr>
            <a:picLocks noChangeAspect="1"/>
          </p:cNvPicPr>
          <p:nvPr/>
        </p:nvPicPr>
        <p:blipFill>
          <a:blip r:embed="rId5"/>
          <a:stretch>
            <a:fillRect/>
          </a:stretch>
        </p:blipFill>
        <p:spPr>
          <a:xfrm>
            <a:off x="6045200" y="8656248"/>
            <a:ext cx="2506356" cy="3535752"/>
          </a:xfrm>
          <a:prstGeom prst="rect">
            <a:avLst/>
          </a:prstGeom>
        </p:spPr>
      </p:pic>
    </p:spTree>
    <p:extLst>
      <p:ext uri="{BB962C8B-B14F-4D97-AF65-F5344CB8AC3E}">
        <p14:creationId xmlns:p14="http://schemas.microsoft.com/office/powerpoint/2010/main" val="3592598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9818-E0EE-9952-4A85-08D16E9E0BE2}"/>
              </a:ext>
            </a:extLst>
          </p:cNvPr>
          <p:cNvSpPr txBox="1"/>
          <p:nvPr/>
        </p:nvSpPr>
        <p:spPr>
          <a:xfrm>
            <a:off x="0" y="590973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Cuba</a:t>
            </a:r>
          </a:p>
          <a:p>
            <a:pPr marL="742950" lvl="1" indent="-285750">
              <a:buFont typeface="Arial" panose="020B0604020202020204" pitchFamily="34" charset="0"/>
              <a:buChar char="•"/>
            </a:pPr>
            <a:r>
              <a:rPr lang="en-US" dirty="0"/>
              <a:t>The plan for the navy was to have two naval squadrons meet at Santiago harbor</a:t>
            </a:r>
          </a:p>
          <a:p>
            <a:pPr marL="1200150" lvl="2" indent="-285750">
              <a:buFont typeface="Arial" panose="020B0604020202020204" pitchFamily="34" charset="0"/>
              <a:buChar char="•"/>
            </a:pPr>
            <a:r>
              <a:rPr lang="en-US" dirty="0"/>
              <a:t>This ended up blocking the Spanish fleet in the bay, who now was not motivated to leave</a:t>
            </a:r>
          </a:p>
          <a:p>
            <a:pPr marL="1657350" lvl="3" indent="-285750">
              <a:buFont typeface="Arial" panose="020B0604020202020204" pitchFamily="34" charset="0"/>
              <a:buChar char="•"/>
            </a:pPr>
            <a:r>
              <a:rPr lang="en-US" dirty="0"/>
              <a:t>The American fleet couldn’t just go into the harbor because of the coastal defenses, so they call in the army</a:t>
            </a:r>
          </a:p>
        </p:txBody>
      </p:sp>
      <p:pic>
        <p:nvPicPr>
          <p:cNvPr id="4" name="Picture 3">
            <a:extLst>
              <a:ext uri="{FF2B5EF4-FFF2-40B4-BE49-F238E27FC236}">
                <a16:creationId xmlns:a16="http://schemas.microsoft.com/office/drawing/2014/main" id="{9108899B-D6F2-4777-4043-7DE7D6ED1515}"/>
              </a:ext>
            </a:extLst>
          </p:cNvPr>
          <p:cNvPicPr>
            <a:picLocks noChangeAspect="1"/>
          </p:cNvPicPr>
          <p:nvPr/>
        </p:nvPicPr>
        <p:blipFill>
          <a:blip r:embed="rId2"/>
          <a:stretch>
            <a:fillRect/>
          </a:stretch>
        </p:blipFill>
        <p:spPr>
          <a:xfrm>
            <a:off x="80309" y="0"/>
            <a:ext cx="8487960" cy="5896798"/>
          </a:xfrm>
          <a:prstGeom prst="rect">
            <a:avLst/>
          </a:prstGeom>
        </p:spPr>
      </p:pic>
      <p:pic>
        <p:nvPicPr>
          <p:cNvPr id="6" name="Picture 5">
            <a:extLst>
              <a:ext uri="{FF2B5EF4-FFF2-40B4-BE49-F238E27FC236}">
                <a16:creationId xmlns:a16="http://schemas.microsoft.com/office/drawing/2014/main" id="{60D50486-8531-4F0D-0EB7-BF6584865389}"/>
              </a:ext>
            </a:extLst>
          </p:cNvPr>
          <p:cNvPicPr>
            <a:picLocks noChangeAspect="1"/>
          </p:cNvPicPr>
          <p:nvPr/>
        </p:nvPicPr>
        <p:blipFill>
          <a:blip r:embed="rId3"/>
          <a:stretch>
            <a:fillRect/>
          </a:stretch>
        </p:blipFill>
        <p:spPr>
          <a:xfrm>
            <a:off x="880534" y="7620523"/>
            <a:ext cx="7298267" cy="4432039"/>
          </a:xfrm>
          <a:prstGeom prst="rect">
            <a:avLst/>
          </a:prstGeom>
        </p:spPr>
      </p:pic>
    </p:spTree>
    <p:extLst>
      <p:ext uri="{BB962C8B-B14F-4D97-AF65-F5344CB8AC3E}">
        <p14:creationId xmlns:p14="http://schemas.microsoft.com/office/powerpoint/2010/main" val="2990693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020D6-EC0F-19B3-296C-D329CADA55AF}"/>
              </a:ext>
            </a:extLst>
          </p:cNvPr>
          <p:cNvSpPr txBox="1"/>
          <p:nvPr/>
        </p:nvSpPr>
        <p:spPr>
          <a:xfrm>
            <a:off x="1" y="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Army in the war</a:t>
            </a:r>
          </a:p>
          <a:p>
            <a:pPr marL="742950" lvl="1" indent="-285750">
              <a:buFont typeface="Arial" panose="020B0604020202020204" pitchFamily="34" charset="0"/>
              <a:buChar char="•"/>
            </a:pPr>
            <a:r>
              <a:rPr lang="en-US" dirty="0"/>
              <a:t>The plan to take Santiago bay is to have the army take out the coastal defenses and then the navy can go in and take care of the fleet</a:t>
            </a:r>
          </a:p>
          <a:p>
            <a:pPr marL="1200150" lvl="2" indent="-285750">
              <a:buFont typeface="Arial" panose="020B0604020202020204" pitchFamily="34" charset="0"/>
              <a:buChar char="•"/>
            </a:pPr>
            <a:r>
              <a:rPr lang="en-US" dirty="0"/>
              <a:t>The 5</a:t>
            </a:r>
            <a:r>
              <a:rPr lang="en-US" baseline="30000" dirty="0"/>
              <a:t>th</a:t>
            </a:r>
            <a:r>
              <a:rPr lang="en-US" dirty="0"/>
              <a:t> army corps is sent to Florida, where they will be put on transport ships and be sent to Cuba</a:t>
            </a:r>
          </a:p>
          <a:p>
            <a:pPr marL="1657350" lvl="3" indent="-285750">
              <a:buFont typeface="Arial" panose="020B0604020202020204" pitchFamily="34" charset="0"/>
              <a:buChar char="•"/>
            </a:pPr>
            <a:r>
              <a:rPr lang="en-US" dirty="0"/>
              <a:t>There is only one railroad to the port they are leaving from, causing a massive rail jam</a:t>
            </a:r>
          </a:p>
          <a:p>
            <a:pPr marL="1657350" lvl="3" indent="-285750">
              <a:buFont typeface="Arial" panose="020B0604020202020204" pitchFamily="34" charset="0"/>
              <a:buChar char="•"/>
            </a:pPr>
            <a:r>
              <a:rPr lang="en-US" dirty="0"/>
              <a:t>Once they do get on the transports, Americans hear of a Spanish fleet heading towards Cuba, so they keep their men on the transports to be safe and not have them get sunken</a:t>
            </a:r>
          </a:p>
          <a:p>
            <a:pPr marL="2114550" lvl="4" indent="-285750">
              <a:buFont typeface="Arial" panose="020B0604020202020204" pitchFamily="34" charset="0"/>
              <a:buChar char="•"/>
            </a:pPr>
            <a:r>
              <a:rPr lang="en-US" dirty="0"/>
              <a:t>These transport ships are only supposed to be used for a few days and are overcrowded</a:t>
            </a:r>
          </a:p>
        </p:txBody>
      </p:sp>
      <p:pic>
        <p:nvPicPr>
          <p:cNvPr id="6" name="Picture 5">
            <a:extLst>
              <a:ext uri="{FF2B5EF4-FFF2-40B4-BE49-F238E27FC236}">
                <a16:creationId xmlns:a16="http://schemas.microsoft.com/office/drawing/2014/main" id="{517D1CA5-7688-CEB0-238F-967AA2082FCF}"/>
              </a:ext>
            </a:extLst>
          </p:cNvPr>
          <p:cNvPicPr>
            <a:picLocks noChangeAspect="1"/>
          </p:cNvPicPr>
          <p:nvPr/>
        </p:nvPicPr>
        <p:blipFill>
          <a:blip r:embed="rId2"/>
          <a:stretch>
            <a:fillRect/>
          </a:stretch>
        </p:blipFill>
        <p:spPr>
          <a:xfrm>
            <a:off x="215040" y="3359868"/>
            <a:ext cx="3939128" cy="4073866"/>
          </a:xfrm>
          <a:prstGeom prst="rect">
            <a:avLst/>
          </a:prstGeom>
        </p:spPr>
      </p:pic>
      <p:pic>
        <p:nvPicPr>
          <p:cNvPr id="8" name="Picture 7">
            <a:extLst>
              <a:ext uri="{FF2B5EF4-FFF2-40B4-BE49-F238E27FC236}">
                <a16:creationId xmlns:a16="http://schemas.microsoft.com/office/drawing/2014/main" id="{74FFFB74-9D59-0BEE-1E18-07CADCCEDA5E}"/>
              </a:ext>
            </a:extLst>
          </p:cNvPr>
          <p:cNvPicPr>
            <a:picLocks noChangeAspect="1"/>
          </p:cNvPicPr>
          <p:nvPr/>
        </p:nvPicPr>
        <p:blipFill>
          <a:blip r:embed="rId3"/>
          <a:stretch>
            <a:fillRect/>
          </a:stretch>
        </p:blipFill>
        <p:spPr>
          <a:xfrm>
            <a:off x="4482933" y="3488267"/>
            <a:ext cx="3999234" cy="3983911"/>
          </a:xfrm>
          <a:prstGeom prst="rect">
            <a:avLst/>
          </a:prstGeom>
        </p:spPr>
      </p:pic>
      <p:pic>
        <p:nvPicPr>
          <p:cNvPr id="10" name="Picture 9">
            <a:extLst>
              <a:ext uri="{FF2B5EF4-FFF2-40B4-BE49-F238E27FC236}">
                <a16:creationId xmlns:a16="http://schemas.microsoft.com/office/drawing/2014/main" id="{95E27462-FB45-741A-A835-91F2A36DCFF6}"/>
              </a:ext>
            </a:extLst>
          </p:cNvPr>
          <p:cNvPicPr>
            <a:picLocks noChangeAspect="1"/>
          </p:cNvPicPr>
          <p:nvPr/>
        </p:nvPicPr>
        <p:blipFill>
          <a:blip r:embed="rId4"/>
          <a:stretch>
            <a:fillRect/>
          </a:stretch>
        </p:blipFill>
        <p:spPr>
          <a:xfrm>
            <a:off x="5112572" y="7660451"/>
            <a:ext cx="3372321" cy="4220164"/>
          </a:xfrm>
          <a:prstGeom prst="rect">
            <a:avLst/>
          </a:prstGeom>
        </p:spPr>
      </p:pic>
      <p:sp>
        <p:nvSpPr>
          <p:cNvPr id="11" name="TextBox 10">
            <a:extLst>
              <a:ext uri="{FF2B5EF4-FFF2-40B4-BE49-F238E27FC236}">
                <a16:creationId xmlns:a16="http://schemas.microsoft.com/office/drawing/2014/main" id="{B8570FD0-5813-80A8-664A-A31781A2B560}"/>
              </a:ext>
            </a:extLst>
          </p:cNvPr>
          <p:cNvSpPr txBox="1"/>
          <p:nvPr/>
        </p:nvSpPr>
        <p:spPr>
          <a:xfrm>
            <a:off x="-1" y="7653867"/>
            <a:ext cx="51477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William R. Shafter</a:t>
            </a:r>
          </a:p>
          <a:p>
            <a:pPr marL="742950" lvl="1" indent="-285750">
              <a:buFont typeface="Arial" panose="020B0604020202020204" pitchFamily="34" charset="0"/>
              <a:buChar char="•"/>
            </a:pPr>
            <a:r>
              <a:rPr lang="en-US" dirty="0"/>
              <a:t>In command of the troops in Cuba</a:t>
            </a:r>
          </a:p>
          <a:p>
            <a:pPr marL="742950" lvl="1" indent="-285750">
              <a:buFont typeface="Arial" panose="020B0604020202020204" pitchFamily="34" charset="0"/>
              <a:buChar char="•"/>
            </a:pPr>
            <a:r>
              <a:rPr lang="en-US" dirty="0"/>
              <a:t>Once he gets there, plans to take the hills El Caney and San Juan outside the city.</a:t>
            </a:r>
          </a:p>
          <a:p>
            <a:pPr marL="1200150" lvl="2" indent="-285750">
              <a:buFont typeface="Arial" panose="020B0604020202020204" pitchFamily="34" charset="0"/>
              <a:buChar char="•"/>
            </a:pPr>
            <a:r>
              <a:rPr lang="en-US" dirty="0"/>
              <a:t>Takes the hills in a few hours; some issues caused by not using smokeless gunpowder</a:t>
            </a:r>
          </a:p>
          <a:p>
            <a:pPr marL="1200150" lvl="2" indent="-285750">
              <a:buFont typeface="Arial" panose="020B0604020202020204" pitchFamily="34" charset="0"/>
              <a:buChar char="•"/>
            </a:pPr>
            <a:r>
              <a:rPr lang="en-US" dirty="0"/>
              <a:t>The John Parker Gatling gun is a major asset, can fire 6,000 rounds in 8 minutes</a:t>
            </a:r>
          </a:p>
          <a:p>
            <a:pPr marL="742950" lvl="1" indent="-285750">
              <a:buFont typeface="Arial" panose="020B0604020202020204" pitchFamily="34" charset="0"/>
              <a:buChar char="•"/>
            </a:pPr>
            <a:r>
              <a:rPr lang="en-US" dirty="0"/>
              <a:t>Shafter stops after taking the hill and refuses to take the fortifications blocking the navy from moving in</a:t>
            </a:r>
          </a:p>
          <a:p>
            <a:pPr marL="1200150" lvl="2" indent="-285750">
              <a:buFont typeface="Arial" panose="020B0604020202020204" pitchFamily="34" charset="0"/>
              <a:buChar char="•"/>
            </a:pPr>
            <a:r>
              <a:rPr lang="en-US" dirty="0"/>
              <a:t>Luckily, the Spanish admiral attempts a breakout of the bay, leading towards the surrender of the city</a:t>
            </a:r>
          </a:p>
        </p:txBody>
      </p:sp>
    </p:spTree>
    <p:extLst>
      <p:ext uri="{BB962C8B-B14F-4D97-AF65-F5344CB8AC3E}">
        <p14:creationId xmlns:p14="http://schemas.microsoft.com/office/powerpoint/2010/main" val="414969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9D54-A0C0-2614-B91E-9FB0C2AF6A3B}"/>
              </a:ext>
            </a:extLst>
          </p:cNvPr>
          <p:cNvPicPr>
            <a:picLocks noChangeAspect="1"/>
          </p:cNvPicPr>
          <p:nvPr/>
        </p:nvPicPr>
        <p:blipFill>
          <a:blip r:embed="rId2"/>
          <a:stretch>
            <a:fillRect/>
          </a:stretch>
        </p:blipFill>
        <p:spPr>
          <a:xfrm>
            <a:off x="169334" y="9128692"/>
            <a:ext cx="3911600" cy="2942058"/>
          </a:xfrm>
          <a:prstGeom prst="rect">
            <a:avLst/>
          </a:prstGeom>
        </p:spPr>
      </p:pic>
      <p:pic>
        <p:nvPicPr>
          <p:cNvPr id="5" name="Picture 4">
            <a:extLst>
              <a:ext uri="{FF2B5EF4-FFF2-40B4-BE49-F238E27FC236}">
                <a16:creationId xmlns:a16="http://schemas.microsoft.com/office/drawing/2014/main" id="{44A6B328-D018-41E5-2D24-B003B7436B58}"/>
              </a:ext>
            </a:extLst>
          </p:cNvPr>
          <p:cNvPicPr>
            <a:picLocks noChangeAspect="1"/>
          </p:cNvPicPr>
          <p:nvPr/>
        </p:nvPicPr>
        <p:blipFill>
          <a:blip r:embed="rId3"/>
          <a:stretch>
            <a:fillRect/>
          </a:stretch>
        </p:blipFill>
        <p:spPr>
          <a:xfrm>
            <a:off x="656048" y="0"/>
            <a:ext cx="7350895" cy="5909733"/>
          </a:xfrm>
          <a:prstGeom prst="rect">
            <a:avLst/>
          </a:prstGeom>
        </p:spPr>
      </p:pic>
      <p:pic>
        <p:nvPicPr>
          <p:cNvPr id="7" name="Picture 6">
            <a:extLst>
              <a:ext uri="{FF2B5EF4-FFF2-40B4-BE49-F238E27FC236}">
                <a16:creationId xmlns:a16="http://schemas.microsoft.com/office/drawing/2014/main" id="{6D113709-AC94-5104-0CD0-676B6D530485}"/>
              </a:ext>
            </a:extLst>
          </p:cNvPr>
          <p:cNvPicPr>
            <a:picLocks noChangeAspect="1"/>
          </p:cNvPicPr>
          <p:nvPr/>
        </p:nvPicPr>
        <p:blipFill>
          <a:blip r:embed="rId4"/>
          <a:stretch>
            <a:fillRect/>
          </a:stretch>
        </p:blipFill>
        <p:spPr>
          <a:xfrm>
            <a:off x="4071711" y="9174442"/>
            <a:ext cx="4615089" cy="3017558"/>
          </a:xfrm>
          <a:prstGeom prst="rect">
            <a:avLst/>
          </a:prstGeom>
        </p:spPr>
      </p:pic>
      <p:sp>
        <p:nvSpPr>
          <p:cNvPr id="8" name="TextBox 7">
            <a:extLst>
              <a:ext uri="{FF2B5EF4-FFF2-40B4-BE49-F238E27FC236}">
                <a16:creationId xmlns:a16="http://schemas.microsoft.com/office/drawing/2014/main" id="{6D519D53-4323-3C44-89B3-FDF3E207F9F0}"/>
              </a:ext>
            </a:extLst>
          </p:cNvPr>
          <p:cNvSpPr txBox="1"/>
          <p:nvPr/>
        </p:nvSpPr>
        <p:spPr>
          <a:xfrm>
            <a:off x="0" y="6112934"/>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Result from the war for the army</a:t>
            </a:r>
          </a:p>
          <a:p>
            <a:pPr marL="742950" lvl="1" indent="-285750">
              <a:buFont typeface="Arial" panose="020B0604020202020204" pitchFamily="34" charset="0"/>
              <a:buChar char="•"/>
            </a:pPr>
            <a:r>
              <a:rPr lang="en-US" dirty="0"/>
              <a:t>5,462 casualties, only 379 of which were lost in battle</a:t>
            </a:r>
          </a:p>
          <a:p>
            <a:pPr marL="1200150" lvl="2" indent="-285750">
              <a:buFont typeface="Arial" panose="020B0604020202020204" pitchFamily="34" charset="0"/>
              <a:buChar char="•"/>
            </a:pPr>
            <a:r>
              <a:rPr lang="en-US" dirty="0"/>
              <a:t>This is bad, as a lot of the casualties came from the poor conditions on the boats, Florida, and the lack of equipment of the national guardsmen</a:t>
            </a:r>
          </a:p>
          <a:p>
            <a:pPr marL="285750" indent="-285750">
              <a:buFont typeface="Arial" panose="020B0604020202020204" pitchFamily="34" charset="0"/>
              <a:buChar char="•"/>
            </a:pPr>
            <a:r>
              <a:rPr lang="en-US" dirty="0"/>
              <a:t>Dick Act (1902)</a:t>
            </a:r>
          </a:p>
          <a:p>
            <a:pPr marL="742950" lvl="1" indent="-285750">
              <a:buFont typeface="Arial" panose="020B0604020202020204" pitchFamily="34" charset="0"/>
              <a:buChar char="•"/>
            </a:pPr>
            <a:r>
              <a:rPr lang="en-US" dirty="0"/>
              <a:t>A permanent general staff was created to prepare for war</a:t>
            </a:r>
          </a:p>
          <a:p>
            <a:pPr marL="742950" lvl="1" indent="-285750">
              <a:buFont typeface="Arial" panose="020B0604020202020204" pitchFamily="34" charset="0"/>
              <a:buChar char="•"/>
            </a:pPr>
            <a:r>
              <a:rPr lang="en-US" dirty="0"/>
              <a:t>Required the army to consult engineers for mobilization plans</a:t>
            </a:r>
          </a:p>
          <a:p>
            <a:pPr marL="742950" lvl="1" indent="-285750">
              <a:buFont typeface="Arial" panose="020B0604020202020204" pitchFamily="34" charset="0"/>
              <a:buChar char="•"/>
            </a:pPr>
            <a:r>
              <a:rPr lang="en-US" dirty="0"/>
              <a:t>Required an improved force of volunteers to be used beyond the national borders</a:t>
            </a:r>
          </a:p>
          <a:p>
            <a:pPr marL="1200150" lvl="2" indent="-285750">
              <a:buFont typeface="Arial" panose="020B0604020202020204" pitchFamily="34" charset="0"/>
              <a:buChar char="•"/>
            </a:pPr>
            <a:r>
              <a:rPr lang="en-US" dirty="0"/>
              <a:t>Gave money to the national guard, but now the national guard gave control over training and organization to the army</a:t>
            </a:r>
          </a:p>
        </p:txBody>
      </p:sp>
    </p:spTree>
    <p:extLst>
      <p:ext uri="{BB962C8B-B14F-4D97-AF65-F5344CB8AC3E}">
        <p14:creationId xmlns:p14="http://schemas.microsoft.com/office/powerpoint/2010/main" val="158037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5699</TotalTime>
  <Words>15334</Words>
  <Application>Microsoft Office PowerPoint</Application>
  <PresentationFormat>Custom</PresentationFormat>
  <Paragraphs>1122</Paragraphs>
  <Slides>84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32</cp:revision>
  <dcterms:created xsi:type="dcterms:W3CDTF">2024-08-20T00:05:07Z</dcterms:created>
  <dcterms:modified xsi:type="dcterms:W3CDTF">2024-10-26T03:46:48Z</dcterms:modified>
</cp:coreProperties>
</file>